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84E427A-3D55-4303-BF80-6455036E1DE7}" styleName="Stijl, thema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100" d="100"/>
          <a:sy n="100" d="100"/>
        </p:scale>
        <p:origin x="58" y="-51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71733-5007-4CF6-A43B-B718D126D35D}" type="datetimeFigureOut">
              <a:rPr lang="nl-NL" smtClean="0"/>
              <a:t>10-2-2016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478D5-4C08-472F-BA7D-31E030D502A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756363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71733-5007-4CF6-A43B-B718D126D35D}" type="datetimeFigureOut">
              <a:rPr lang="nl-NL" smtClean="0"/>
              <a:t>10-2-2016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478D5-4C08-472F-BA7D-31E030D502A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54050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71733-5007-4CF6-A43B-B718D126D35D}" type="datetimeFigureOut">
              <a:rPr lang="nl-NL" smtClean="0"/>
              <a:t>10-2-2016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478D5-4C08-472F-BA7D-31E030D502A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256850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71733-5007-4CF6-A43B-B718D126D35D}" type="datetimeFigureOut">
              <a:rPr lang="nl-NL" smtClean="0"/>
              <a:t>10-2-2016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478D5-4C08-472F-BA7D-31E030D502A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081518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71733-5007-4CF6-A43B-B718D126D35D}" type="datetimeFigureOut">
              <a:rPr lang="nl-NL" smtClean="0"/>
              <a:t>10-2-2016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478D5-4C08-472F-BA7D-31E030D502A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906003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71733-5007-4CF6-A43B-B718D126D35D}" type="datetimeFigureOut">
              <a:rPr lang="nl-NL" smtClean="0"/>
              <a:t>10-2-2016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478D5-4C08-472F-BA7D-31E030D502A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187603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71733-5007-4CF6-A43B-B718D126D35D}" type="datetimeFigureOut">
              <a:rPr lang="nl-NL" smtClean="0"/>
              <a:t>10-2-2016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478D5-4C08-472F-BA7D-31E030D502A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332093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71733-5007-4CF6-A43B-B718D126D35D}" type="datetimeFigureOut">
              <a:rPr lang="nl-NL" smtClean="0"/>
              <a:t>10-2-2016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478D5-4C08-472F-BA7D-31E030D502A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582256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71733-5007-4CF6-A43B-B718D126D35D}" type="datetimeFigureOut">
              <a:rPr lang="nl-NL" smtClean="0"/>
              <a:t>10-2-2016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478D5-4C08-472F-BA7D-31E030D502A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892256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71733-5007-4CF6-A43B-B718D126D35D}" type="datetimeFigureOut">
              <a:rPr lang="nl-NL" smtClean="0"/>
              <a:t>10-2-2016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478D5-4C08-472F-BA7D-31E030D502A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561189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71733-5007-4CF6-A43B-B718D126D35D}" type="datetimeFigureOut">
              <a:rPr lang="nl-NL" smtClean="0"/>
              <a:t>10-2-2016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478D5-4C08-472F-BA7D-31E030D502A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804557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671733-5007-4CF6-A43B-B718D126D35D}" type="datetimeFigureOut">
              <a:rPr lang="nl-NL" smtClean="0"/>
              <a:t>10-2-2016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B478D5-4C08-472F-BA7D-31E030D502A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937363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De betrekkelijk voornaamwoorden</a:t>
            </a:r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9975090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Wat is een betrekkelijk voornaamwoord?</a:t>
            </a:r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Een betrekkelijk voornaamwoord verwijst terug naar een </a:t>
            </a:r>
            <a:r>
              <a:rPr lang="nl-NL" dirty="0" err="1" smtClean="0">
                <a:latin typeface="Arial" panose="020B0604020202020204" pitchFamily="34" charset="0"/>
                <a:cs typeface="Arial" panose="020B0604020202020204" pitchFamily="34" charset="0"/>
              </a:rPr>
              <a:t>zinsdseel</a:t>
            </a:r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0" indent="0">
              <a:buNone/>
            </a:pPr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Der Wagen, </a:t>
            </a:r>
            <a:r>
              <a:rPr lang="nl-NL" b="1" dirty="0" smtClean="0">
                <a:latin typeface="Arial" panose="020B0604020202020204" pitchFamily="34" charset="0"/>
                <a:cs typeface="Arial" panose="020B0604020202020204" pitchFamily="34" charset="0"/>
              </a:rPr>
              <a:t>der</a:t>
            </a:r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 dort </a:t>
            </a:r>
            <a:r>
              <a:rPr lang="nl-NL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steht</a:t>
            </a:r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nl-NL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ist</a:t>
            </a:r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l-NL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von</a:t>
            </a:r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l-NL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mir</a:t>
            </a:r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. → ‘der’ verwijst naar ‘der Wagen’</a:t>
            </a:r>
          </a:p>
          <a:p>
            <a:pPr marL="0" indent="0">
              <a:buNone/>
            </a:pPr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Die </a:t>
            </a:r>
            <a:r>
              <a:rPr lang="nl-NL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Kinder</a:t>
            </a:r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nl-NL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mit</a:t>
            </a:r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l-NL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denen</a:t>
            </a:r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l-NL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ich</a:t>
            </a:r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l-NL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gespielt</a:t>
            </a:r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l-NL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habe</a:t>
            </a:r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nl-NL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sind</a:t>
            </a:r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l-NL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schon</a:t>
            </a:r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l-NL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Erwachsen</a:t>
            </a:r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.’</a:t>
            </a:r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 → ‘</a:t>
            </a:r>
            <a:r>
              <a:rPr lang="nl-NL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denen</a:t>
            </a:r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’ verwijst terug naar ‘die </a:t>
            </a:r>
            <a:r>
              <a:rPr lang="nl-NL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Kinder</a:t>
            </a:r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’</a:t>
            </a:r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02586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Schema van het betrekkelijk voornaamwoord</a:t>
            </a:r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Tijdelijke aanduiding voor inhoud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5414594"/>
              </p:ext>
            </p:extLst>
          </p:nvPr>
        </p:nvGraphicFramePr>
        <p:xfrm>
          <a:off x="838200" y="1825625"/>
          <a:ext cx="10515600" cy="1854200"/>
        </p:xfrm>
        <a:graphic>
          <a:graphicData uri="http://schemas.openxmlformats.org/drawingml/2006/table">
            <a:tbl>
              <a:tblPr firstRow="1" bandRow="1">
                <a:tableStyleId>{284E427A-3D55-4303-BF80-6455036E1DE7}</a:tableStyleId>
              </a:tblPr>
              <a:tblGrid>
                <a:gridCol w="2103120"/>
                <a:gridCol w="2103120"/>
                <a:gridCol w="2103120"/>
                <a:gridCol w="2103120"/>
                <a:gridCol w="2103120"/>
              </a:tblGrid>
              <a:tr h="370840">
                <a:tc>
                  <a:txBody>
                    <a:bodyPr/>
                    <a:lstStyle/>
                    <a:p>
                      <a:r>
                        <a:rPr lang="nl-NL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Naamval</a:t>
                      </a:r>
                      <a:endParaRPr lang="nl-NL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Mannelijk</a:t>
                      </a:r>
                      <a:endParaRPr lang="nl-NL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Vrouwelijk</a:t>
                      </a:r>
                      <a:endParaRPr lang="nl-NL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Onzijdig</a:t>
                      </a:r>
                      <a:endParaRPr lang="nl-NL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Meervoud</a:t>
                      </a:r>
                      <a:endParaRPr lang="nl-NL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r>
                        <a:rPr lang="nl-NL" baseline="30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ste</a:t>
                      </a:r>
                      <a:r>
                        <a:rPr lang="nl-NL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(OW)</a:t>
                      </a:r>
                      <a:endParaRPr lang="nl-NL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der</a:t>
                      </a:r>
                      <a:endParaRPr lang="nl-NL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die</a:t>
                      </a:r>
                      <a:endParaRPr lang="nl-NL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das</a:t>
                      </a:r>
                      <a:endParaRPr lang="nl-NL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die</a:t>
                      </a:r>
                      <a:endParaRPr lang="nl-NL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r>
                        <a:rPr lang="nl-NL" baseline="30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</a:t>
                      </a:r>
                      <a:r>
                        <a:rPr lang="nl-NL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(bezit)</a:t>
                      </a:r>
                      <a:endParaRPr lang="nl-NL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dessen</a:t>
                      </a:r>
                      <a:endParaRPr lang="nl-NL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deren</a:t>
                      </a:r>
                      <a:endParaRPr lang="nl-NL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dessen</a:t>
                      </a:r>
                      <a:endParaRPr lang="nl-NL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deren</a:t>
                      </a:r>
                      <a:endParaRPr lang="nl-NL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r>
                        <a:rPr lang="nl-NL" baseline="30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</a:t>
                      </a:r>
                      <a:r>
                        <a:rPr lang="nl-NL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(MV)</a:t>
                      </a:r>
                      <a:endParaRPr lang="nl-NL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dem</a:t>
                      </a:r>
                      <a:endParaRPr lang="nl-NL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der</a:t>
                      </a:r>
                      <a:endParaRPr lang="nl-NL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dem</a:t>
                      </a:r>
                      <a:endParaRPr lang="nl-NL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denen</a:t>
                      </a:r>
                      <a:endParaRPr lang="nl-NL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r>
                        <a:rPr lang="nl-NL" baseline="30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</a:t>
                      </a:r>
                      <a:r>
                        <a:rPr lang="nl-NL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(LV)</a:t>
                      </a:r>
                      <a:endParaRPr lang="nl-NL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den</a:t>
                      </a:r>
                      <a:endParaRPr lang="nl-NL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die</a:t>
                      </a:r>
                      <a:endParaRPr lang="nl-NL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das</a:t>
                      </a:r>
                      <a:endParaRPr lang="nl-NL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die</a:t>
                      </a:r>
                      <a:endParaRPr lang="nl-NL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kstvak 4"/>
          <p:cNvSpPr txBox="1"/>
          <p:nvPr/>
        </p:nvSpPr>
        <p:spPr>
          <a:xfrm>
            <a:off x="990600" y="4213860"/>
            <a:ext cx="1023366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Het schema is haast identiek aan het schema van de bepaalde lidwoorden. Voor de uitzonderingen (onderstreept) geldt:</a:t>
            </a:r>
          </a:p>
          <a:p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1) er komt nog een extra ‘-en’ achter</a:t>
            </a:r>
            <a:b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2) mannelijk en onzijdig 2</a:t>
            </a:r>
            <a:r>
              <a:rPr lang="nl-NL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 naamval krijgen ook nog een extra ‘-s’</a:t>
            </a:r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25246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Hoe vind ik de juiste vorm in het schema?</a:t>
            </a:r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Je vindt de juiste vorm in het schema door de volgende twee zaken vast te stellen:</a:t>
            </a:r>
          </a:p>
          <a:p>
            <a:pPr marL="514350" indent="-514350">
              <a:buAutoNum type="arabicParenR"/>
            </a:pPr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Het geslacht van het antecedent (dus waar het naar terug verwijst)</a:t>
            </a:r>
          </a:p>
          <a:p>
            <a:pPr marL="514350" indent="-514350">
              <a:buAutoNum type="arabicParenR"/>
            </a:pPr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De naamval van het betrekkelijk voornaamwoord in de bijzin (een betrekkelijk voornaamwoord staat altijd in een bijzin!)</a:t>
            </a:r>
          </a:p>
          <a:p>
            <a:pPr marL="0" indent="0">
              <a:buNone/>
            </a:pPr>
            <a:r>
              <a:rPr lang="nl-NL" u="sng" dirty="0" smtClean="0">
                <a:latin typeface="Arial" panose="020B0604020202020204" pitchFamily="34" charset="0"/>
                <a:cs typeface="Arial" panose="020B0604020202020204" pitchFamily="34" charset="0"/>
              </a:rPr>
              <a:t>Voorbeeld:</a:t>
            </a:r>
          </a:p>
          <a:p>
            <a:pPr marL="0" indent="0">
              <a:buNone/>
            </a:pPr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Der </a:t>
            </a:r>
            <a:r>
              <a:rPr lang="nl-NL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Kugelschreiber</a:t>
            </a:r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, den </a:t>
            </a:r>
            <a:r>
              <a:rPr lang="nl-NL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ich</a:t>
            </a:r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l-NL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gestern</a:t>
            </a:r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l-NL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gekauft</a:t>
            </a:r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l-NL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habe</a:t>
            </a:r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nl-NL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ist</a:t>
            </a:r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l-NL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kaputt</a:t>
            </a:r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>
              <a:buNone/>
            </a:pPr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In de bijzin is ‘</a:t>
            </a:r>
            <a:r>
              <a:rPr lang="nl-NL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ich</a:t>
            </a:r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’ het onderwerp en het betrekkelijk voornaamwoord een 4</a:t>
            </a:r>
            <a:r>
              <a:rPr lang="nl-NL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 naamval.</a:t>
            </a:r>
          </a:p>
          <a:p>
            <a:pPr marL="0" indent="0">
              <a:buNone/>
            </a:pPr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Het antecedent is mannelijk, en dus verandert ‘der’ in ‘den’.</a:t>
            </a:r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9536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Verschil vragend en betrekkelijk voornaamwoord</a:t>
            </a:r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nl-NL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Woorden die je zowel vragend als betrekkelijk kunt gebruiken, vertaal je met ‘</a:t>
            </a:r>
            <a:r>
              <a:rPr lang="nl-NL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wo+voorzetsel</a:t>
            </a:r>
            <a:r>
              <a:rPr lang="nl-NL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’ als je ze vragend gebruikt:</a:t>
            </a:r>
          </a:p>
          <a:p>
            <a:pPr marL="0" indent="0">
              <a:buNone/>
            </a:pPr>
            <a:r>
              <a:rPr lang="nl-NL" sz="18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Worauf</a:t>
            </a:r>
            <a:r>
              <a:rPr lang="nl-NL" sz="1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l-NL" sz="1800" dirty="0" err="1">
                <a:latin typeface="Arial" panose="020B0604020202020204" pitchFamily="34" charset="0"/>
                <a:cs typeface="Arial" panose="020B0604020202020204" pitchFamily="34" charset="0"/>
              </a:rPr>
              <a:t>stellst</a:t>
            </a:r>
            <a:r>
              <a:rPr lang="nl-NL" sz="1800" dirty="0">
                <a:latin typeface="Arial" panose="020B0604020202020204" pitchFamily="34" charset="0"/>
                <a:cs typeface="Arial" panose="020B0604020202020204" pitchFamily="34" charset="0"/>
              </a:rPr>
              <a:t> du die </a:t>
            </a:r>
            <a:r>
              <a:rPr lang="nl-NL" sz="1800" dirty="0" err="1">
                <a:latin typeface="Arial" panose="020B0604020202020204" pitchFamily="34" charset="0"/>
                <a:cs typeface="Arial" panose="020B0604020202020204" pitchFamily="34" charset="0"/>
              </a:rPr>
              <a:t>Vase</a:t>
            </a:r>
            <a:r>
              <a:rPr lang="nl-NL" sz="1800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r>
              <a:rPr lang="nl-NL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nl-NL" sz="18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NL" sz="1800" i="1" dirty="0" err="1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Womit</a:t>
            </a:r>
            <a:r>
              <a:rPr lang="nl-NL" sz="1800" i="1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l-NL" sz="1800" dirty="0" err="1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fährst</a:t>
            </a:r>
            <a:r>
              <a:rPr lang="nl-NL" sz="18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du </a:t>
            </a:r>
            <a:r>
              <a:rPr lang="nl-NL" sz="1800" dirty="0" err="1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zur</a:t>
            </a:r>
            <a:r>
              <a:rPr lang="nl-NL" sz="18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l-NL" sz="1800" dirty="0" err="1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Schule</a:t>
            </a:r>
            <a:r>
              <a:rPr lang="nl-NL" sz="18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br>
              <a:rPr lang="nl-NL" sz="18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NL" sz="1800" i="1" dirty="0" err="1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Woran</a:t>
            </a:r>
            <a:r>
              <a:rPr lang="nl-NL" sz="1800" i="1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l-NL" sz="1800" dirty="0" err="1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siehst</a:t>
            </a:r>
            <a:r>
              <a:rPr lang="nl-NL" sz="18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du das?</a:t>
            </a:r>
            <a:br>
              <a:rPr lang="nl-NL" sz="18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NL" sz="1800" i="1" dirty="0" err="1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Wofür</a:t>
            </a:r>
            <a:r>
              <a:rPr lang="nl-NL" sz="1800" i="1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l-NL" sz="18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macht er das?</a:t>
            </a:r>
            <a:br>
              <a:rPr lang="nl-NL" sz="18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NL" sz="18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nl-NL" sz="18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NL" sz="18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Als je ze betrekkelijk gebruikt, kun je ze niet letterlijk vertalen maar gebruik je het betrekkelijk voornaamwoord in combinatie met (soms) een los voorzetsel.</a:t>
            </a:r>
            <a:endParaRPr lang="nl-NL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nl-NL" sz="1800" u="sng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waarop: </a:t>
            </a:r>
            <a:r>
              <a:rPr lang="nl-NL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nl-NL" sz="18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NL" sz="1800" i="1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Die </a:t>
            </a:r>
            <a:r>
              <a:rPr lang="nl-NL" sz="1800" i="1" dirty="0" err="1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Antwort</a:t>
            </a:r>
            <a:r>
              <a:rPr lang="nl-NL" sz="1800" i="1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nl-NL" sz="1800" b="1" i="1" dirty="0" err="1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auf</a:t>
            </a:r>
            <a:r>
              <a:rPr lang="nl-NL" sz="1800" b="1" i="1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die</a:t>
            </a:r>
            <a:r>
              <a:rPr lang="nl-NL" sz="1800" i="1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l-NL" sz="1800" i="1" dirty="0" err="1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ich</a:t>
            </a:r>
            <a:r>
              <a:rPr lang="nl-NL" sz="1800" i="1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l-NL" sz="1800" i="1" dirty="0" err="1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hoffte</a:t>
            </a:r>
            <a:r>
              <a:rPr lang="nl-NL" sz="1800" i="1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kam nicht</a:t>
            </a:r>
            <a:r>
              <a:rPr lang="nl-NL" sz="18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br>
              <a:rPr lang="nl-NL" sz="18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NL" sz="1800" u="sng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waarmee:</a:t>
            </a:r>
            <a:r>
              <a:rPr lang="nl-NL" sz="18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nl-NL" sz="18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NL" sz="1800" i="1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Der </a:t>
            </a:r>
            <a:r>
              <a:rPr lang="nl-NL" sz="1800" i="1" dirty="0" err="1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Freund</a:t>
            </a:r>
            <a:r>
              <a:rPr lang="nl-NL" sz="1800" i="1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nl-NL" sz="1800" b="1" i="1" dirty="0" err="1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mit</a:t>
            </a:r>
            <a:r>
              <a:rPr lang="nl-NL" sz="1800" b="1" i="1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l-NL" sz="1800" b="1" i="1" dirty="0" err="1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dem</a:t>
            </a:r>
            <a:r>
              <a:rPr lang="nl-NL" sz="1800" b="1" i="1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l-NL" sz="1800" i="1" dirty="0" err="1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ich</a:t>
            </a:r>
            <a:r>
              <a:rPr lang="nl-NL" sz="1800" i="1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in die </a:t>
            </a:r>
            <a:r>
              <a:rPr lang="nl-NL" sz="1800" i="1" dirty="0" err="1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Schule</a:t>
            </a:r>
            <a:r>
              <a:rPr lang="nl-NL" sz="1800" i="1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ging, hat </a:t>
            </a:r>
            <a:r>
              <a:rPr lang="nl-NL" sz="1800" i="1" dirty="0" err="1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heute</a:t>
            </a:r>
            <a:r>
              <a:rPr lang="nl-NL" sz="1800" i="1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l-NL" sz="1800" i="1" dirty="0" err="1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Geburtstag</a:t>
            </a:r>
            <a:r>
              <a:rPr lang="nl-NL" sz="1800" i="1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nl-NL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nl-NL" sz="18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NL" sz="1800" u="sng" dirty="0" err="1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woran</a:t>
            </a:r>
            <a:r>
              <a:rPr lang="nl-NL" sz="1800" u="sng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nl-NL" sz="18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nl-NL" sz="18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NL" sz="1800" i="1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Mein </a:t>
            </a:r>
            <a:r>
              <a:rPr lang="nl-NL" sz="1800" i="1" dirty="0" err="1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Vater</a:t>
            </a:r>
            <a:r>
              <a:rPr lang="nl-NL" sz="1800" i="1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nl-NL" sz="1800" b="1" i="1" dirty="0" err="1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dem</a:t>
            </a:r>
            <a:r>
              <a:rPr lang="nl-NL" sz="1800" b="1" i="1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l-NL" sz="1800" i="1" dirty="0" err="1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ich</a:t>
            </a:r>
            <a:r>
              <a:rPr lang="nl-NL" sz="1800" i="1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das Geschenk </a:t>
            </a:r>
            <a:r>
              <a:rPr lang="nl-NL" sz="1800" i="1" dirty="0" err="1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gegegen</a:t>
            </a:r>
            <a:r>
              <a:rPr lang="nl-NL" sz="1800" i="1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l-NL" sz="1800" i="1" dirty="0" err="1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habe</a:t>
            </a:r>
            <a:r>
              <a:rPr lang="nl-NL" sz="1800" i="1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nl-NL" sz="1800" i="1" dirty="0" err="1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fand</a:t>
            </a:r>
            <a:r>
              <a:rPr lang="nl-NL" sz="1800" i="1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es </a:t>
            </a:r>
            <a:r>
              <a:rPr lang="nl-NL" sz="1800" i="1" dirty="0" err="1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sehr</a:t>
            </a:r>
            <a:r>
              <a:rPr lang="nl-NL" sz="1800" i="1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l-NL" sz="1800" i="1" dirty="0" err="1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schön</a:t>
            </a:r>
            <a:r>
              <a:rPr lang="nl-NL" sz="1800" i="1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nl-NL" sz="18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nl-NL" sz="1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NL" sz="1800" u="sng" dirty="0" err="1">
                <a:latin typeface="Arial" panose="020B0604020202020204" pitchFamily="34" charset="0"/>
                <a:cs typeface="Arial" panose="020B0604020202020204" pitchFamily="34" charset="0"/>
              </a:rPr>
              <a:t>wofür</a:t>
            </a:r>
            <a:r>
              <a:rPr lang="nl-NL" sz="1800" u="sng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nl-NL" sz="18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nl-NL" sz="1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NL" sz="1800" i="1" dirty="0">
                <a:latin typeface="Arial" panose="020B0604020202020204" pitchFamily="34" charset="0"/>
                <a:cs typeface="Arial" panose="020B0604020202020204" pitchFamily="34" charset="0"/>
              </a:rPr>
              <a:t>Die </a:t>
            </a:r>
            <a:r>
              <a:rPr lang="nl-NL" sz="1800" i="1" dirty="0" err="1">
                <a:latin typeface="Arial" panose="020B0604020202020204" pitchFamily="34" charset="0"/>
                <a:cs typeface="Arial" panose="020B0604020202020204" pitchFamily="34" charset="0"/>
              </a:rPr>
              <a:t>Klassenarbeit</a:t>
            </a:r>
            <a:r>
              <a:rPr lang="nl-NL" sz="1800" i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nl-NL" sz="18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für</a:t>
            </a:r>
            <a:r>
              <a:rPr lang="nl-NL" sz="1800" b="1" i="1" dirty="0">
                <a:latin typeface="Arial" panose="020B0604020202020204" pitchFamily="34" charset="0"/>
                <a:cs typeface="Arial" panose="020B0604020202020204" pitchFamily="34" charset="0"/>
              </a:rPr>
              <a:t> die </a:t>
            </a:r>
            <a:r>
              <a:rPr lang="nl-NL" sz="1800" i="1" dirty="0" err="1">
                <a:latin typeface="Arial" panose="020B0604020202020204" pitchFamily="34" charset="0"/>
                <a:cs typeface="Arial" panose="020B0604020202020204" pitchFamily="34" charset="0"/>
              </a:rPr>
              <a:t>ich</a:t>
            </a:r>
            <a:r>
              <a:rPr lang="nl-NL" sz="1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l-NL" sz="1800" i="1" dirty="0" err="1">
                <a:latin typeface="Arial" panose="020B0604020202020204" pitchFamily="34" charset="0"/>
                <a:cs typeface="Arial" panose="020B0604020202020204" pitchFamily="34" charset="0"/>
              </a:rPr>
              <a:t>sehr</a:t>
            </a:r>
            <a:r>
              <a:rPr lang="nl-NL" sz="1800" i="1" dirty="0">
                <a:latin typeface="Arial" panose="020B0604020202020204" pitchFamily="34" charset="0"/>
                <a:cs typeface="Arial" panose="020B0604020202020204" pitchFamily="34" charset="0"/>
              </a:rPr>
              <a:t> hart </a:t>
            </a:r>
            <a:r>
              <a:rPr lang="nl-NL" sz="1800" i="1" dirty="0" err="1">
                <a:latin typeface="Arial" panose="020B0604020202020204" pitchFamily="34" charset="0"/>
                <a:cs typeface="Arial" panose="020B0604020202020204" pitchFamily="34" charset="0"/>
              </a:rPr>
              <a:t>gearbeitet</a:t>
            </a:r>
            <a:r>
              <a:rPr lang="nl-NL" sz="1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l-NL" sz="1800" i="1" dirty="0" err="1">
                <a:latin typeface="Arial" panose="020B0604020202020204" pitchFamily="34" charset="0"/>
                <a:cs typeface="Arial" panose="020B0604020202020204" pitchFamily="34" charset="0"/>
              </a:rPr>
              <a:t>habe</a:t>
            </a:r>
            <a:r>
              <a:rPr lang="nl-NL" sz="1800" i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nl-NL" sz="1800" i="1" dirty="0" err="1">
                <a:latin typeface="Arial" panose="020B0604020202020204" pitchFamily="34" charset="0"/>
                <a:cs typeface="Arial" panose="020B0604020202020204" pitchFamily="34" charset="0"/>
              </a:rPr>
              <a:t>ist</a:t>
            </a:r>
            <a:r>
              <a:rPr lang="nl-NL" sz="1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l-NL" sz="1800" i="1" dirty="0" err="1">
                <a:latin typeface="Arial" panose="020B0604020202020204" pitchFamily="34" charset="0"/>
                <a:cs typeface="Arial" panose="020B0604020202020204" pitchFamily="34" charset="0"/>
              </a:rPr>
              <a:t>verschwunden</a:t>
            </a:r>
            <a:r>
              <a:rPr lang="nl-NL" sz="1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  <a:endParaRPr lang="nl-NL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nl-NL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6775144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275</Words>
  <Application>Microsoft Office PowerPoint</Application>
  <PresentationFormat>Breedbeeld</PresentationFormat>
  <Paragraphs>46</Paragraphs>
  <Slides>5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Kantoorthema</vt:lpstr>
      <vt:lpstr>De betrekkelijk voornaamwoorden</vt:lpstr>
      <vt:lpstr>Wat is een betrekkelijk voornaamwoord?</vt:lpstr>
      <vt:lpstr>Schema van het betrekkelijk voornaamwoord</vt:lpstr>
      <vt:lpstr>Hoe vind ik de juiste vorm in het schema?</vt:lpstr>
      <vt:lpstr>Verschil vragend en betrekkelijk voornaamwoord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 betrekkelijk voornaamwoorden</dc:title>
  <dc:creator>Marieke van der Kammen</dc:creator>
  <cp:lastModifiedBy>Marieke van der Kammen</cp:lastModifiedBy>
  <cp:revision>11</cp:revision>
  <dcterms:created xsi:type="dcterms:W3CDTF">2016-02-10T13:22:43Z</dcterms:created>
  <dcterms:modified xsi:type="dcterms:W3CDTF">2016-02-10T13:32:02Z</dcterms:modified>
</cp:coreProperties>
</file>